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8" r:id="rId11"/>
    <p:sldId id="265" r:id="rId12"/>
    <p:sldId id="266" r:id="rId13"/>
    <p:sldId id="267"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Lato Bold" panose="020B0604020202020204" charset="0"/>
      <p:regular r:id="rId19"/>
    </p:embeddedFont>
    <p:embeddedFont>
      <p:font typeface="Lato Bold Bold" panose="020B0604020202020204" charset="0"/>
      <p:regular r:id="rId20"/>
    </p:embeddedFont>
    <p:embeddedFont>
      <p:font typeface="Monterchi" panose="020B0604020202020204" charset="0"/>
      <p:regular r:id="rId21"/>
    </p:embeddedFont>
    <p:embeddedFont>
      <p:font typeface="Monterchi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144000" cy="10287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r="-67806"/>
            </a:stretch>
          </a:blipFill>
        </p:spPr>
      </p:sp>
      <p:sp>
        <p:nvSpPr>
          <p:cNvPr id="3" name="TextBox 3"/>
          <p:cNvSpPr txBox="1"/>
          <p:nvPr/>
        </p:nvSpPr>
        <p:spPr>
          <a:xfrm>
            <a:off x="10545209" y="3176587"/>
            <a:ext cx="6988179" cy="3933825"/>
          </a:xfrm>
          <a:prstGeom prst="rect">
            <a:avLst/>
          </a:prstGeom>
        </p:spPr>
        <p:txBody>
          <a:bodyPr lIns="0" tIns="0" rIns="0" bIns="0" rtlCol="0" anchor="t">
            <a:spAutoFit/>
          </a:bodyPr>
          <a:lstStyle/>
          <a:p>
            <a:pPr algn="ctr">
              <a:lnSpc>
                <a:spcPts val="8640"/>
              </a:lnSpc>
            </a:pPr>
            <a:r>
              <a:rPr lang="en-US" sz="7200">
                <a:solidFill>
                  <a:srgbClr val="000000"/>
                </a:solidFill>
                <a:latin typeface="Lato Bold"/>
              </a:rPr>
              <a:t>DATA MANAGEMENT PROJECT</a:t>
            </a:r>
          </a:p>
          <a:p>
            <a:pPr marL="0" lvl="0" indent="0" algn="ctr">
              <a:lnSpc>
                <a:spcPts val="5160"/>
              </a:lnSpc>
            </a:pPr>
            <a:r>
              <a:rPr lang="en-US" sz="4300">
                <a:solidFill>
                  <a:srgbClr val="000000"/>
                </a:solidFill>
                <a:latin typeface="Lato Bold"/>
              </a:rPr>
              <a:t>RENT PRICES IN LIEGE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5337" y="800100"/>
            <a:ext cx="15557326" cy="1095375"/>
          </a:xfrm>
          <a:prstGeom prst="rect">
            <a:avLst/>
          </a:prstGeom>
        </p:spPr>
        <p:txBody>
          <a:bodyPr lIns="0" tIns="0" rIns="0" bIns="0" rtlCol="0" anchor="t">
            <a:spAutoFit/>
          </a:bodyPr>
          <a:lstStyle/>
          <a:p>
            <a:pPr marL="0" lvl="0" indent="0" algn="ctr">
              <a:lnSpc>
                <a:spcPts val="8640"/>
              </a:lnSpc>
            </a:pPr>
            <a:r>
              <a:rPr lang="en-US" sz="7200" dirty="0">
                <a:solidFill>
                  <a:srgbClr val="000000"/>
                </a:solidFill>
                <a:latin typeface="Lato Bold"/>
              </a:rPr>
              <a:t>Code</a:t>
            </a:r>
          </a:p>
        </p:txBody>
      </p:sp>
      <p:pic>
        <p:nvPicPr>
          <p:cNvPr id="4" name="Picture 3">
            <a:extLst>
              <a:ext uri="{FF2B5EF4-FFF2-40B4-BE49-F238E27FC236}">
                <a16:creationId xmlns:a16="http://schemas.microsoft.com/office/drawing/2014/main" id="{96C7CD73-33F6-C1CD-C2A9-27BDA896A1F4}"/>
              </a:ext>
            </a:extLst>
          </p:cNvPr>
          <p:cNvPicPr>
            <a:picLocks noChangeAspect="1"/>
          </p:cNvPicPr>
          <p:nvPr/>
        </p:nvPicPr>
        <p:blipFill>
          <a:blip r:embed="rId2"/>
          <a:stretch>
            <a:fillRect/>
          </a:stretch>
        </p:blipFill>
        <p:spPr>
          <a:xfrm>
            <a:off x="3048000" y="2171700"/>
            <a:ext cx="12573000" cy="7883177"/>
          </a:xfrm>
          <a:prstGeom prst="rect">
            <a:avLst/>
          </a:prstGeom>
        </p:spPr>
      </p:pic>
    </p:spTree>
    <p:extLst>
      <p:ext uri="{BB962C8B-B14F-4D97-AF65-F5344CB8AC3E}">
        <p14:creationId xmlns:p14="http://schemas.microsoft.com/office/powerpoint/2010/main" val="2620077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5337" y="819149"/>
            <a:ext cx="15557326" cy="1095375"/>
          </a:xfrm>
          <a:prstGeom prst="rect">
            <a:avLst/>
          </a:prstGeom>
        </p:spPr>
        <p:txBody>
          <a:bodyPr lIns="0" tIns="0" rIns="0" bIns="0" rtlCol="0" anchor="t">
            <a:spAutoFit/>
          </a:bodyPr>
          <a:lstStyle/>
          <a:p>
            <a:pPr marL="0" lvl="0" indent="0" algn="ctr">
              <a:lnSpc>
                <a:spcPts val="8640"/>
              </a:lnSpc>
            </a:pPr>
            <a:r>
              <a:rPr lang="en-US" sz="7200" dirty="0">
                <a:solidFill>
                  <a:srgbClr val="000000"/>
                </a:solidFill>
                <a:latin typeface="Lato Bold"/>
              </a:rPr>
              <a:t>Outputs</a:t>
            </a:r>
          </a:p>
        </p:txBody>
      </p:sp>
      <p:pic>
        <p:nvPicPr>
          <p:cNvPr id="5" name="Picture 4">
            <a:extLst>
              <a:ext uri="{FF2B5EF4-FFF2-40B4-BE49-F238E27FC236}">
                <a16:creationId xmlns:a16="http://schemas.microsoft.com/office/drawing/2014/main" id="{E256ABCF-41AA-AE58-478E-A6473918B5F7}"/>
              </a:ext>
            </a:extLst>
          </p:cNvPr>
          <p:cNvPicPr>
            <a:picLocks noChangeAspect="1"/>
          </p:cNvPicPr>
          <p:nvPr/>
        </p:nvPicPr>
        <p:blipFill rotWithShape="1">
          <a:blip r:embed="rId2"/>
          <a:srcRect l="4958" r="49587"/>
          <a:stretch/>
        </p:blipFill>
        <p:spPr>
          <a:xfrm>
            <a:off x="152400" y="3314700"/>
            <a:ext cx="8382000" cy="5605463"/>
          </a:xfrm>
          <a:prstGeom prst="rect">
            <a:avLst/>
          </a:prstGeom>
        </p:spPr>
      </p:pic>
      <p:pic>
        <p:nvPicPr>
          <p:cNvPr id="7" name="Picture 6">
            <a:extLst>
              <a:ext uri="{FF2B5EF4-FFF2-40B4-BE49-F238E27FC236}">
                <a16:creationId xmlns:a16="http://schemas.microsoft.com/office/drawing/2014/main" id="{40ADB660-C817-4EC8-3460-461CA67FA426}"/>
              </a:ext>
            </a:extLst>
          </p:cNvPr>
          <p:cNvPicPr>
            <a:picLocks noChangeAspect="1"/>
          </p:cNvPicPr>
          <p:nvPr/>
        </p:nvPicPr>
        <p:blipFill>
          <a:blip r:embed="rId3"/>
          <a:stretch>
            <a:fillRect/>
          </a:stretch>
        </p:blipFill>
        <p:spPr>
          <a:xfrm>
            <a:off x="10118044" y="3303885"/>
            <a:ext cx="8184470" cy="5444679"/>
          </a:xfrm>
          <a:prstGeom prst="rect">
            <a:avLst/>
          </a:prstGeom>
        </p:spPr>
      </p:pic>
      <p:sp>
        <p:nvSpPr>
          <p:cNvPr id="8" name="TextBox 3">
            <a:extLst>
              <a:ext uri="{FF2B5EF4-FFF2-40B4-BE49-F238E27FC236}">
                <a16:creationId xmlns:a16="http://schemas.microsoft.com/office/drawing/2014/main" id="{8C1DED6D-AAF5-7157-C0A8-866E45E7864A}"/>
              </a:ext>
            </a:extLst>
          </p:cNvPr>
          <p:cNvSpPr txBox="1"/>
          <p:nvPr/>
        </p:nvSpPr>
        <p:spPr>
          <a:xfrm>
            <a:off x="0" y="2124075"/>
            <a:ext cx="7550064" cy="1179810"/>
          </a:xfrm>
          <a:prstGeom prst="rect">
            <a:avLst/>
          </a:prstGeom>
        </p:spPr>
        <p:txBody>
          <a:bodyPr wrap="square" lIns="0" tIns="0" rIns="0" bIns="0" rtlCol="0" anchor="t">
            <a:spAutoFit/>
          </a:bodyPr>
          <a:lstStyle/>
          <a:p>
            <a:pPr algn="ctr">
              <a:lnSpc>
                <a:spcPts val="4550"/>
              </a:lnSpc>
            </a:pPr>
            <a:r>
              <a:rPr lang="en-US" sz="3500" dirty="0" err="1">
                <a:solidFill>
                  <a:srgbClr val="000000"/>
                </a:solidFill>
                <a:latin typeface="Monterchi"/>
              </a:rPr>
              <a:t>Kotaliege</a:t>
            </a:r>
            <a:r>
              <a:rPr lang="en-US" sz="3500" dirty="0">
                <a:solidFill>
                  <a:srgbClr val="000000"/>
                </a:solidFill>
                <a:latin typeface="Monterchi"/>
              </a:rPr>
              <a:t> only</a:t>
            </a:r>
          </a:p>
          <a:p>
            <a:pPr marL="0" lvl="0" indent="0" algn="ctr">
              <a:lnSpc>
                <a:spcPts val="4550"/>
              </a:lnSpc>
            </a:pPr>
            <a:endParaRPr lang="en-US" sz="3500" dirty="0">
              <a:solidFill>
                <a:srgbClr val="000000"/>
              </a:solidFill>
              <a:latin typeface="Monterchi"/>
            </a:endParaRPr>
          </a:p>
        </p:txBody>
      </p:sp>
      <p:sp>
        <p:nvSpPr>
          <p:cNvPr id="9" name="TextBox 3">
            <a:extLst>
              <a:ext uri="{FF2B5EF4-FFF2-40B4-BE49-F238E27FC236}">
                <a16:creationId xmlns:a16="http://schemas.microsoft.com/office/drawing/2014/main" id="{EC2A53C3-7DD7-3780-63AA-33AF1DF0FDA8}"/>
              </a:ext>
            </a:extLst>
          </p:cNvPr>
          <p:cNvSpPr txBox="1"/>
          <p:nvPr/>
        </p:nvSpPr>
        <p:spPr>
          <a:xfrm>
            <a:off x="9753602" y="2154394"/>
            <a:ext cx="7550064" cy="1179810"/>
          </a:xfrm>
          <a:prstGeom prst="rect">
            <a:avLst/>
          </a:prstGeom>
        </p:spPr>
        <p:txBody>
          <a:bodyPr wrap="square" lIns="0" tIns="0" rIns="0" bIns="0" rtlCol="0" anchor="t">
            <a:spAutoFit/>
          </a:bodyPr>
          <a:lstStyle/>
          <a:p>
            <a:pPr algn="ctr">
              <a:lnSpc>
                <a:spcPts val="4550"/>
              </a:lnSpc>
            </a:pPr>
            <a:r>
              <a:rPr lang="en-US" sz="3500" dirty="0" err="1">
                <a:solidFill>
                  <a:srgbClr val="000000"/>
                </a:solidFill>
                <a:latin typeface="Monterchi"/>
              </a:rPr>
              <a:t>Kotaliege</a:t>
            </a:r>
            <a:r>
              <a:rPr lang="en-US" sz="3500" dirty="0">
                <a:solidFill>
                  <a:srgbClr val="000000"/>
                </a:solidFill>
                <a:latin typeface="Monterchi"/>
              </a:rPr>
              <a:t> + </a:t>
            </a:r>
            <a:r>
              <a:rPr lang="en-US" sz="3500" dirty="0" err="1">
                <a:solidFill>
                  <a:srgbClr val="000000"/>
                </a:solidFill>
                <a:latin typeface="Monterchi"/>
              </a:rPr>
              <a:t>Immoweb</a:t>
            </a:r>
            <a:endParaRPr lang="en-US" sz="3500" dirty="0">
              <a:solidFill>
                <a:srgbClr val="000000"/>
              </a:solidFill>
              <a:latin typeface="Monterchi"/>
            </a:endParaRPr>
          </a:p>
          <a:p>
            <a:pPr marL="0" lvl="0" indent="0" algn="ctr">
              <a:lnSpc>
                <a:spcPts val="4550"/>
              </a:lnSpc>
            </a:pPr>
            <a:endParaRPr lang="en-US" sz="3500" dirty="0">
              <a:solidFill>
                <a:srgbClr val="000000"/>
              </a:solidFill>
              <a:latin typeface="Monterch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92411" y="2363810"/>
            <a:ext cx="7261733" cy="5716996"/>
            <a:chOff x="0" y="0"/>
            <a:chExt cx="3730237" cy="2936730"/>
          </a:xfrm>
        </p:grpSpPr>
        <p:sp>
          <p:nvSpPr>
            <p:cNvPr id="3" name="Freeform 3"/>
            <p:cNvSpPr/>
            <p:nvPr/>
          </p:nvSpPr>
          <p:spPr>
            <a:xfrm>
              <a:off x="0" y="0"/>
              <a:ext cx="3730237" cy="2936730"/>
            </a:xfrm>
            <a:custGeom>
              <a:avLst/>
              <a:gdLst/>
              <a:ahLst/>
              <a:cxnLst/>
              <a:rect l="l" t="t" r="r" b="b"/>
              <a:pathLst>
                <a:path w="3730237" h="2936730">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FFFFFF"/>
            </a:solidFill>
          </p:spPr>
        </p:sp>
      </p:grpSp>
      <p:sp>
        <p:nvSpPr>
          <p:cNvPr id="5" name="TextBox 5"/>
          <p:cNvSpPr txBox="1"/>
          <p:nvPr/>
        </p:nvSpPr>
        <p:spPr>
          <a:xfrm>
            <a:off x="1178349" y="4126933"/>
            <a:ext cx="15628124" cy="1095375"/>
          </a:xfrm>
          <a:prstGeom prst="rect">
            <a:avLst/>
          </a:prstGeom>
        </p:spPr>
        <p:txBody>
          <a:bodyPr lIns="0" tIns="0" rIns="0" bIns="0" rtlCol="0" anchor="t">
            <a:spAutoFit/>
          </a:bodyPr>
          <a:lstStyle/>
          <a:p>
            <a:pPr marL="0" lvl="0" indent="0" algn="ctr">
              <a:lnSpc>
                <a:spcPts val="8640"/>
              </a:lnSpc>
            </a:pPr>
            <a:r>
              <a:rPr lang="en-US" sz="7200" dirty="0">
                <a:solidFill>
                  <a:srgbClr val="000000"/>
                </a:solidFill>
                <a:latin typeface="Lato Bold"/>
              </a:rPr>
              <a:t>Conclusion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94906" y="429611"/>
            <a:ext cx="10698188" cy="9427779"/>
          </a:xfrm>
          <a:custGeom>
            <a:avLst/>
            <a:gdLst/>
            <a:ahLst/>
            <a:cxnLst/>
            <a:rect l="l" t="t" r="r" b="b"/>
            <a:pathLst>
              <a:path w="10698188" h="9427779">
                <a:moveTo>
                  <a:pt x="0" y="0"/>
                </a:moveTo>
                <a:lnTo>
                  <a:pt x="10698188" y="0"/>
                </a:lnTo>
                <a:lnTo>
                  <a:pt x="10698188" y="9427778"/>
                </a:lnTo>
                <a:lnTo>
                  <a:pt x="0" y="9427778"/>
                </a:lnTo>
                <a:lnTo>
                  <a:pt x="0" y="0"/>
                </a:lnTo>
                <a:close/>
              </a:path>
            </a:pathLst>
          </a:custGeom>
          <a:blipFill>
            <a:blip r:embed="rId2"/>
            <a:stretch>
              <a:fillRect/>
            </a:stretch>
          </a:blipFill>
        </p:spPr>
      </p:sp>
      <p:grpSp>
        <p:nvGrpSpPr>
          <p:cNvPr id="3" name="Group 3"/>
          <p:cNvGrpSpPr/>
          <p:nvPr/>
        </p:nvGrpSpPr>
        <p:grpSpPr>
          <a:xfrm>
            <a:off x="3302205" y="2187713"/>
            <a:ext cx="11683589" cy="5911575"/>
            <a:chOff x="0" y="0"/>
            <a:chExt cx="3497846" cy="1769814"/>
          </a:xfrm>
        </p:grpSpPr>
        <p:sp>
          <p:nvSpPr>
            <p:cNvPr id="4" name="Freeform 4"/>
            <p:cNvSpPr/>
            <p:nvPr/>
          </p:nvSpPr>
          <p:spPr>
            <a:xfrm>
              <a:off x="0" y="0"/>
              <a:ext cx="3497846" cy="1769814"/>
            </a:xfrm>
            <a:custGeom>
              <a:avLst/>
              <a:gdLst/>
              <a:ahLst/>
              <a:cxnLst/>
              <a:rect l="l" t="t" r="r" b="b"/>
              <a:pathLst>
                <a:path w="3497846" h="1769814">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p:spPr>
        </p:sp>
      </p:grpSp>
      <p:sp>
        <p:nvSpPr>
          <p:cNvPr id="5" name="TextBox 5"/>
          <p:cNvSpPr txBox="1"/>
          <p:nvPr/>
        </p:nvSpPr>
        <p:spPr>
          <a:xfrm>
            <a:off x="4046960" y="4805362"/>
            <a:ext cx="10194080" cy="676275"/>
          </a:xfrm>
          <a:prstGeom prst="rect">
            <a:avLst/>
          </a:prstGeom>
        </p:spPr>
        <p:txBody>
          <a:bodyPr lIns="0" tIns="0" rIns="0" bIns="0" rtlCol="0" anchor="t">
            <a:spAutoFit/>
          </a:bodyPr>
          <a:lstStyle/>
          <a:p>
            <a:pPr marL="0" lvl="0" indent="0" algn="ctr">
              <a:lnSpc>
                <a:spcPts val="5364"/>
              </a:lnSpc>
            </a:pPr>
            <a:r>
              <a:rPr lang="en-US" sz="4470" spc="143">
                <a:solidFill>
                  <a:srgbClr val="000000"/>
                </a:solidFill>
                <a:latin typeface="Lato Bold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
          </a:blip>
          <a:srcRect l="13044" t="11074" b="15556"/>
          <a:stretch>
            <a:fillRect/>
          </a:stretch>
        </p:blipFill>
        <p:spPr>
          <a:xfrm>
            <a:off x="0" y="0"/>
            <a:ext cx="18288000" cy="10287000"/>
          </a:xfrm>
          <a:prstGeom prst="rect">
            <a:avLst/>
          </a:prstGeom>
        </p:spPr>
      </p:pic>
      <p:sp>
        <p:nvSpPr>
          <p:cNvPr id="3" name="TextBox 3"/>
          <p:cNvSpPr txBox="1"/>
          <p:nvPr/>
        </p:nvSpPr>
        <p:spPr>
          <a:xfrm>
            <a:off x="1373518" y="2956560"/>
            <a:ext cx="15557326" cy="6301740"/>
          </a:xfrm>
          <a:prstGeom prst="rect">
            <a:avLst/>
          </a:prstGeom>
        </p:spPr>
        <p:txBody>
          <a:bodyPr lIns="0" tIns="0" rIns="0" bIns="0" rtlCol="0" anchor="t">
            <a:spAutoFit/>
          </a:bodyPr>
          <a:lstStyle/>
          <a:p>
            <a:pPr algn="ctr">
              <a:lnSpc>
                <a:spcPts val="6240"/>
              </a:lnSpc>
            </a:pPr>
            <a:r>
              <a:rPr lang="en-US" sz="4800">
                <a:solidFill>
                  <a:srgbClr val="000000"/>
                </a:solidFill>
                <a:latin typeface="Monterchi"/>
              </a:rPr>
              <a:t>"The motivation behind our project is to build a model that can accurately predict student housing rent prices in the Liège region based on couple of features such as type of the accomodation and its location. Such a model can be useful for real estate agents, landlords and especially students to estimate the value of a property and make informed decisions. Moreover, the model can provide insights into the factors that influence house prices"</a:t>
            </a:r>
          </a:p>
          <a:p>
            <a:pPr marL="0" lvl="0" indent="0" algn="ctr">
              <a:lnSpc>
                <a:spcPts val="6240"/>
              </a:lnSpc>
            </a:pPr>
            <a:endParaRPr lang="en-US" sz="4800">
              <a:solidFill>
                <a:srgbClr val="000000"/>
              </a:solidFill>
              <a:latin typeface="Monterchi"/>
            </a:endParaRPr>
          </a:p>
        </p:txBody>
      </p:sp>
      <p:sp>
        <p:nvSpPr>
          <p:cNvPr id="4" name="TextBox 4"/>
          <p:cNvSpPr txBox="1"/>
          <p:nvPr/>
        </p:nvSpPr>
        <p:spPr>
          <a:xfrm>
            <a:off x="1373518" y="1108627"/>
            <a:ext cx="15557326" cy="1095375"/>
          </a:xfrm>
          <a:prstGeom prst="rect">
            <a:avLst/>
          </a:prstGeom>
        </p:spPr>
        <p:txBody>
          <a:bodyPr lIns="0" tIns="0" rIns="0" bIns="0" rtlCol="0" anchor="t">
            <a:spAutoFit/>
          </a:bodyPr>
          <a:lstStyle/>
          <a:p>
            <a:pPr marL="0" lvl="0" indent="0" algn="ctr">
              <a:lnSpc>
                <a:spcPts val="8640"/>
              </a:lnSpc>
            </a:pPr>
            <a:r>
              <a:rPr lang="en-US" sz="7200">
                <a:solidFill>
                  <a:srgbClr val="000000"/>
                </a:solidFill>
                <a:latin typeface="Lato Bold"/>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blip>
          <a:srcRect/>
          <a:stretch>
            <a:fillRect/>
          </a:stretch>
        </p:blipFill>
        <p:spPr>
          <a:xfrm>
            <a:off x="0" y="0"/>
            <a:ext cx="18288000" cy="10287000"/>
          </a:xfrm>
          <a:prstGeom prst="rect">
            <a:avLst/>
          </a:prstGeom>
        </p:spPr>
      </p:pic>
      <p:sp>
        <p:nvSpPr>
          <p:cNvPr id="3" name="TextBox 3"/>
          <p:cNvSpPr txBox="1"/>
          <p:nvPr/>
        </p:nvSpPr>
        <p:spPr>
          <a:xfrm>
            <a:off x="4687585" y="1019175"/>
            <a:ext cx="16205453" cy="1228725"/>
          </a:xfrm>
          <a:prstGeom prst="rect">
            <a:avLst/>
          </a:prstGeom>
        </p:spPr>
        <p:txBody>
          <a:bodyPr lIns="0" tIns="0" rIns="0" bIns="0" rtlCol="0" anchor="t">
            <a:spAutoFit/>
          </a:bodyPr>
          <a:lstStyle/>
          <a:p>
            <a:pPr marL="0" lvl="0" indent="0">
              <a:lnSpc>
                <a:spcPts val="9600"/>
              </a:lnSpc>
              <a:spcBef>
                <a:spcPct val="0"/>
              </a:spcBef>
            </a:pPr>
            <a:r>
              <a:rPr lang="en-US" sz="8000" spc="256">
                <a:solidFill>
                  <a:srgbClr val="000000"/>
                </a:solidFill>
                <a:latin typeface="Lato Bold Bold"/>
              </a:rPr>
              <a:t>PROJECT GOALS</a:t>
            </a:r>
          </a:p>
        </p:txBody>
      </p:sp>
      <p:sp>
        <p:nvSpPr>
          <p:cNvPr id="4" name="TextBox 4"/>
          <p:cNvSpPr txBox="1"/>
          <p:nvPr/>
        </p:nvSpPr>
        <p:spPr>
          <a:xfrm>
            <a:off x="6239348" y="2995508"/>
            <a:ext cx="5205297" cy="1295400"/>
          </a:xfrm>
          <a:prstGeom prst="rect">
            <a:avLst/>
          </a:prstGeom>
        </p:spPr>
        <p:txBody>
          <a:bodyPr lIns="0" tIns="0" rIns="0" bIns="0" rtlCol="0" anchor="t">
            <a:spAutoFit/>
          </a:bodyPr>
          <a:lstStyle/>
          <a:p>
            <a:pPr marL="0" lvl="0" indent="0" algn="ctr">
              <a:lnSpc>
                <a:spcPts val="5250"/>
              </a:lnSpc>
              <a:spcBef>
                <a:spcPct val="0"/>
              </a:spcBef>
            </a:pPr>
            <a:r>
              <a:rPr lang="en-US" sz="3500">
                <a:solidFill>
                  <a:srgbClr val="000000"/>
                </a:solidFill>
                <a:latin typeface="Monterchi"/>
              </a:rPr>
              <a:t>Scrape rental data from various sources.</a:t>
            </a:r>
          </a:p>
        </p:txBody>
      </p:sp>
      <p:sp>
        <p:nvSpPr>
          <p:cNvPr id="5" name="TextBox 5"/>
          <p:cNvSpPr txBox="1"/>
          <p:nvPr/>
        </p:nvSpPr>
        <p:spPr>
          <a:xfrm>
            <a:off x="6286973" y="7784150"/>
            <a:ext cx="5205297" cy="1962150"/>
          </a:xfrm>
          <a:prstGeom prst="rect">
            <a:avLst/>
          </a:prstGeom>
        </p:spPr>
        <p:txBody>
          <a:bodyPr lIns="0" tIns="0" rIns="0" bIns="0" rtlCol="0" anchor="t">
            <a:spAutoFit/>
          </a:bodyPr>
          <a:lstStyle/>
          <a:p>
            <a:pPr marL="0" lvl="0" indent="0" algn="ctr">
              <a:lnSpc>
                <a:spcPts val="5250"/>
              </a:lnSpc>
              <a:spcBef>
                <a:spcPct val="0"/>
              </a:spcBef>
            </a:pPr>
            <a:r>
              <a:rPr lang="en-US" sz="3500">
                <a:solidFill>
                  <a:srgbClr val="000000"/>
                </a:solidFill>
                <a:latin typeface="Monterchi"/>
              </a:rPr>
              <a:t>Develop a machine learning model to predict rent prices by zip code.</a:t>
            </a:r>
          </a:p>
        </p:txBody>
      </p:sp>
      <p:sp>
        <p:nvSpPr>
          <p:cNvPr id="6" name="TextBox 6"/>
          <p:cNvSpPr txBox="1"/>
          <p:nvPr/>
        </p:nvSpPr>
        <p:spPr>
          <a:xfrm>
            <a:off x="6286973" y="5389829"/>
            <a:ext cx="5205297" cy="1295400"/>
          </a:xfrm>
          <a:prstGeom prst="rect">
            <a:avLst/>
          </a:prstGeom>
        </p:spPr>
        <p:txBody>
          <a:bodyPr lIns="0" tIns="0" rIns="0" bIns="0" rtlCol="0" anchor="t">
            <a:spAutoFit/>
          </a:bodyPr>
          <a:lstStyle/>
          <a:p>
            <a:pPr marL="0" lvl="0" indent="0" algn="ctr">
              <a:lnSpc>
                <a:spcPts val="5250"/>
              </a:lnSpc>
              <a:spcBef>
                <a:spcPct val="0"/>
              </a:spcBef>
            </a:pPr>
            <a:r>
              <a:rPr lang="en-US" sz="3500">
                <a:solidFill>
                  <a:srgbClr val="000000"/>
                </a:solidFill>
                <a:latin typeface="Monterchi"/>
              </a:rPr>
              <a:t>Create visualizations to display model results and insights.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6000"/>
          </a:blip>
          <a:srcRect l="13744" t="1128" r="12616"/>
          <a:stretch>
            <a:fillRect/>
          </a:stretch>
        </p:blipFill>
        <p:spPr>
          <a:xfrm>
            <a:off x="0" y="0"/>
            <a:ext cx="18288000" cy="10287000"/>
          </a:xfrm>
          <a:prstGeom prst="rect">
            <a:avLst/>
          </a:prstGeom>
        </p:spPr>
      </p:pic>
      <p:grpSp>
        <p:nvGrpSpPr>
          <p:cNvPr id="3" name="Group 3"/>
          <p:cNvGrpSpPr/>
          <p:nvPr/>
        </p:nvGrpSpPr>
        <p:grpSpPr>
          <a:xfrm>
            <a:off x="8992411" y="2363810"/>
            <a:ext cx="7261733" cy="5716996"/>
            <a:chOff x="0" y="0"/>
            <a:chExt cx="3730237" cy="2936730"/>
          </a:xfrm>
        </p:grpSpPr>
        <p:sp>
          <p:nvSpPr>
            <p:cNvPr id="4" name="Freeform 4"/>
            <p:cNvSpPr/>
            <p:nvPr/>
          </p:nvSpPr>
          <p:spPr>
            <a:xfrm>
              <a:off x="0" y="0"/>
              <a:ext cx="3730237" cy="2936730"/>
            </a:xfrm>
            <a:custGeom>
              <a:avLst/>
              <a:gdLst/>
              <a:ahLst/>
              <a:cxnLst/>
              <a:rect l="l" t="t" r="r" b="b"/>
              <a:pathLst>
                <a:path w="3730237" h="2936730">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FFFFFF"/>
            </a:solidFill>
          </p:spPr>
        </p:sp>
      </p:grpSp>
      <p:sp>
        <p:nvSpPr>
          <p:cNvPr id="5" name="TextBox 5"/>
          <p:cNvSpPr txBox="1"/>
          <p:nvPr/>
        </p:nvSpPr>
        <p:spPr>
          <a:xfrm>
            <a:off x="1028700" y="3150964"/>
            <a:ext cx="16530720" cy="6842125"/>
          </a:xfrm>
          <a:prstGeom prst="rect">
            <a:avLst/>
          </a:prstGeom>
        </p:spPr>
        <p:txBody>
          <a:bodyPr lIns="0" tIns="0" rIns="0" bIns="0" rtlCol="0" anchor="t">
            <a:spAutoFit/>
          </a:bodyPr>
          <a:lstStyle/>
          <a:p>
            <a:pPr algn="ctr">
              <a:lnSpc>
                <a:spcPts val="4550"/>
              </a:lnSpc>
            </a:pPr>
            <a:r>
              <a:rPr lang="en-US" sz="3500">
                <a:solidFill>
                  <a:srgbClr val="000000"/>
                </a:solidFill>
                <a:latin typeface="Monterchi"/>
              </a:rPr>
              <a:t>The data used in our project was sourced from two Belgian property  websites, immoweb.be and kotaliege.be. These websites are popular for listing properties for sale and rental especially student housing across Belgium, including the cities of Brussels, Antwerp, Ghent, and Liège. We'll be focusing on the latter.</a:t>
            </a:r>
          </a:p>
          <a:p>
            <a:pPr algn="ctr">
              <a:lnSpc>
                <a:spcPts val="4550"/>
              </a:lnSpc>
            </a:pPr>
            <a:endParaRPr lang="en-US" sz="3500">
              <a:solidFill>
                <a:srgbClr val="000000"/>
              </a:solidFill>
              <a:latin typeface="Monterchi"/>
            </a:endParaRPr>
          </a:p>
          <a:p>
            <a:pPr algn="ctr">
              <a:lnSpc>
                <a:spcPts val="4550"/>
              </a:lnSpc>
            </a:pPr>
            <a:r>
              <a:rPr lang="en-US" sz="3500">
                <a:solidFill>
                  <a:srgbClr val="000000"/>
                </a:solidFill>
                <a:latin typeface="Monterchi Bold"/>
              </a:rPr>
              <a:t>To scrape the data from these websites, we used Selenium, a popular web automation tool. Selenium allows us to simulate user interactions with a web page, including clicking buttons, filling out forms, and scrolling through pages. We used the Python Selenium package to write a script that navigates through the websites, extracts the type of the accommodation, prices and location and and saves it to a comma seperated values document that will allows us to navigate and deal with our data on Python.</a:t>
            </a:r>
          </a:p>
          <a:p>
            <a:pPr marL="0" lvl="0" indent="0" algn="ctr">
              <a:lnSpc>
                <a:spcPts val="4550"/>
              </a:lnSpc>
            </a:pPr>
            <a:endParaRPr lang="en-US" sz="3500">
              <a:solidFill>
                <a:srgbClr val="000000"/>
              </a:solidFill>
              <a:latin typeface="Monterchi Bold"/>
            </a:endParaRPr>
          </a:p>
        </p:txBody>
      </p:sp>
      <p:sp>
        <p:nvSpPr>
          <p:cNvPr id="6" name="TextBox 6"/>
          <p:cNvSpPr txBox="1"/>
          <p:nvPr/>
        </p:nvSpPr>
        <p:spPr>
          <a:xfrm>
            <a:off x="6204776" y="495300"/>
            <a:ext cx="5878448" cy="2190750"/>
          </a:xfrm>
          <a:prstGeom prst="rect">
            <a:avLst/>
          </a:prstGeom>
        </p:spPr>
        <p:txBody>
          <a:bodyPr lIns="0" tIns="0" rIns="0" bIns="0" rtlCol="0" anchor="t">
            <a:spAutoFit/>
          </a:bodyPr>
          <a:lstStyle/>
          <a:p>
            <a:pPr marL="0" lvl="0" indent="0" algn="ctr">
              <a:lnSpc>
                <a:spcPts val="8640"/>
              </a:lnSpc>
            </a:pPr>
            <a:r>
              <a:rPr lang="en-US" sz="7200">
                <a:solidFill>
                  <a:srgbClr val="000000"/>
                </a:solidFill>
                <a:latin typeface="Lato Bold"/>
              </a:rPr>
              <a:t>Data Collection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44936" y="3397595"/>
            <a:ext cx="6788180" cy="6170270"/>
          </a:xfrm>
          <a:custGeom>
            <a:avLst/>
            <a:gdLst/>
            <a:ahLst/>
            <a:cxnLst/>
            <a:rect l="l" t="t" r="r" b="b"/>
            <a:pathLst>
              <a:path w="6788180" h="6170270">
                <a:moveTo>
                  <a:pt x="0" y="0"/>
                </a:moveTo>
                <a:lnTo>
                  <a:pt x="6788180" y="0"/>
                </a:lnTo>
                <a:lnTo>
                  <a:pt x="6788180" y="6170270"/>
                </a:lnTo>
                <a:lnTo>
                  <a:pt x="0" y="6170270"/>
                </a:lnTo>
                <a:lnTo>
                  <a:pt x="0" y="0"/>
                </a:lnTo>
                <a:close/>
              </a:path>
            </a:pathLst>
          </a:custGeom>
          <a:blipFill>
            <a:blip r:embed="rId2"/>
            <a:stretch>
              <a:fillRect/>
            </a:stretch>
          </a:blipFill>
        </p:spPr>
      </p:sp>
      <p:sp>
        <p:nvSpPr>
          <p:cNvPr id="3" name="TextBox 3"/>
          <p:cNvSpPr txBox="1"/>
          <p:nvPr/>
        </p:nvSpPr>
        <p:spPr>
          <a:xfrm>
            <a:off x="1365337" y="481012"/>
            <a:ext cx="15557326" cy="1095375"/>
          </a:xfrm>
          <a:prstGeom prst="rect">
            <a:avLst/>
          </a:prstGeom>
        </p:spPr>
        <p:txBody>
          <a:bodyPr lIns="0" tIns="0" rIns="0" bIns="0" rtlCol="0" anchor="t">
            <a:spAutoFit/>
          </a:bodyPr>
          <a:lstStyle/>
          <a:p>
            <a:pPr marL="0" lvl="0" indent="0" algn="ctr">
              <a:lnSpc>
                <a:spcPts val="8640"/>
              </a:lnSpc>
            </a:pPr>
            <a:r>
              <a:rPr lang="en-US" sz="7200">
                <a:solidFill>
                  <a:srgbClr val="000000"/>
                </a:solidFill>
                <a:latin typeface="Lato Bold"/>
              </a:rPr>
              <a:t>DATA VIZ</a:t>
            </a:r>
          </a:p>
        </p:txBody>
      </p:sp>
      <p:sp>
        <p:nvSpPr>
          <p:cNvPr id="4" name="TextBox 4"/>
          <p:cNvSpPr txBox="1"/>
          <p:nvPr/>
        </p:nvSpPr>
        <p:spPr>
          <a:xfrm>
            <a:off x="1365337" y="2342300"/>
            <a:ext cx="15557326" cy="555625"/>
          </a:xfrm>
          <a:prstGeom prst="rect">
            <a:avLst/>
          </a:prstGeom>
        </p:spPr>
        <p:txBody>
          <a:bodyPr lIns="0" tIns="0" rIns="0" bIns="0" rtlCol="0" anchor="t">
            <a:spAutoFit/>
          </a:bodyPr>
          <a:lstStyle/>
          <a:p>
            <a:pPr marL="0" lvl="0" indent="0" algn="ctr">
              <a:lnSpc>
                <a:spcPts val="4550"/>
              </a:lnSpc>
            </a:pPr>
            <a:r>
              <a:rPr lang="en-US" sz="3500">
                <a:solidFill>
                  <a:srgbClr val="000000"/>
                </a:solidFill>
                <a:latin typeface="Monterchi"/>
              </a:rPr>
              <a:t>Housing prices heatmap per zip code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82278" y="4364769"/>
            <a:ext cx="8523443" cy="5465031"/>
          </a:xfrm>
          <a:custGeom>
            <a:avLst/>
            <a:gdLst/>
            <a:ahLst/>
            <a:cxnLst/>
            <a:rect l="l" t="t" r="r" b="b"/>
            <a:pathLst>
              <a:path w="8523443" h="5465031">
                <a:moveTo>
                  <a:pt x="0" y="0"/>
                </a:moveTo>
                <a:lnTo>
                  <a:pt x="8523444" y="0"/>
                </a:lnTo>
                <a:lnTo>
                  <a:pt x="8523444" y="5465031"/>
                </a:lnTo>
                <a:lnTo>
                  <a:pt x="0" y="5465031"/>
                </a:lnTo>
                <a:lnTo>
                  <a:pt x="0" y="0"/>
                </a:lnTo>
                <a:close/>
              </a:path>
            </a:pathLst>
          </a:custGeom>
          <a:blipFill>
            <a:blip r:embed="rId2"/>
            <a:stretch>
              <a:fillRect/>
            </a:stretch>
          </a:blipFill>
        </p:spPr>
      </p:sp>
      <p:sp>
        <p:nvSpPr>
          <p:cNvPr id="3" name="TextBox 3"/>
          <p:cNvSpPr txBox="1"/>
          <p:nvPr/>
        </p:nvSpPr>
        <p:spPr>
          <a:xfrm>
            <a:off x="1365337" y="481012"/>
            <a:ext cx="15557326" cy="1095375"/>
          </a:xfrm>
          <a:prstGeom prst="rect">
            <a:avLst/>
          </a:prstGeom>
        </p:spPr>
        <p:txBody>
          <a:bodyPr lIns="0" tIns="0" rIns="0" bIns="0" rtlCol="0" anchor="t">
            <a:spAutoFit/>
          </a:bodyPr>
          <a:lstStyle/>
          <a:p>
            <a:pPr marL="0" lvl="0" indent="0" algn="ctr">
              <a:lnSpc>
                <a:spcPts val="8640"/>
              </a:lnSpc>
            </a:pPr>
            <a:r>
              <a:rPr lang="en-US" sz="7200">
                <a:solidFill>
                  <a:srgbClr val="000000"/>
                </a:solidFill>
                <a:latin typeface="Lato Bold"/>
              </a:rPr>
              <a:t>DATA VIZ</a:t>
            </a:r>
          </a:p>
        </p:txBody>
      </p:sp>
      <p:sp>
        <p:nvSpPr>
          <p:cNvPr id="4" name="TextBox 4"/>
          <p:cNvSpPr txBox="1"/>
          <p:nvPr/>
        </p:nvSpPr>
        <p:spPr>
          <a:xfrm>
            <a:off x="1365337" y="2106978"/>
            <a:ext cx="15557326" cy="1698625"/>
          </a:xfrm>
          <a:prstGeom prst="rect">
            <a:avLst/>
          </a:prstGeom>
        </p:spPr>
        <p:txBody>
          <a:bodyPr lIns="0" tIns="0" rIns="0" bIns="0" rtlCol="0" anchor="t">
            <a:spAutoFit/>
          </a:bodyPr>
          <a:lstStyle/>
          <a:p>
            <a:pPr algn="ctr">
              <a:lnSpc>
                <a:spcPts val="4550"/>
              </a:lnSpc>
            </a:pPr>
            <a:r>
              <a:rPr lang="en-US" sz="3500">
                <a:solidFill>
                  <a:srgbClr val="000000"/>
                </a:solidFill>
                <a:latin typeface="Monterchi"/>
              </a:rPr>
              <a:t>Histogramme showing the frequency of student housing rent prices in the region of Liège.</a:t>
            </a:r>
          </a:p>
          <a:p>
            <a:pPr marL="0" lvl="0" indent="0" algn="ctr">
              <a:lnSpc>
                <a:spcPts val="4550"/>
              </a:lnSpc>
            </a:pPr>
            <a:r>
              <a:rPr lang="en-US" sz="3500">
                <a:solidFill>
                  <a:srgbClr val="000000"/>
                </a:solidFill>
                <a:latin typeface="Monterchi"/>
              </a:rPr>
              <a:t>We notice that the prices that seem to be more popular in the region are between 300 and 400€ all charges included, which gives us an insight on what is considered as a fair price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21454" y="3793269"/>
            <a:ext cx="8845093" cy="5900197"/>
          </a:xfrm>
          <a:custGeom>
            <a:avLst/>
            <a:gdLst/>
            <a:ahLst/>
            <a:cxnLst/>
            <a:rect l="l" t="t" r="r" b="b"/>
            <a:pathLst>
              <a:path w="8845093" h="5900197">
                <a:moveTo>
                  <a:pt x="0" y="0"/>
                </a:moveTo>
                <a:lnTo>
                  <a:pt x="8845092" y="0"/>
                </a:lnTo>
                <a:lnTo>
                  <a:pt x="8845092" y="5900197"/>
                </a:lnTo>
                <a:lnTo>
                  <a:pt x="0" y="5900197"/>
                </a:lnTo>
                <a:lnTo>
                  <a:pt x="0" y="0"/>
                </a:lnTo>
                <a:close/>
              </a:path>
            </a:pathLst>
          </a:custGeom>
          <a:blipFill>
            <a:blip r:embed="rId2"/>
            <a:stretch>
              <a:fillRect/>
            </a:stretch>
          </a:blipFill>
        </p:spPr>
      </p:sp>
      <p:sp>
        <p:nvSpPr>
          <p:cNvPr id="3" name="TextBox 3"/>
          <p:cNvSpPr txBox="1"/>
          <p:nvPr/>
        </p:nvSpPr>
        <p:spPr>
          <a:xfrm>
            <a:off x="1365337" y="481012"/>
            <a:ext cx="15557326" cy="1095375"/>
          </a:xfrm>
          <a:prstGeom prst="rect">
            <a:avLst/>
          </a:prstGeom>
        </p:spPr>
        <p:txBody>
          <a:bodyPr lIns="0" tIns="0" rIns="0" bIns="0" rtlCol="0" anchor="t">
            <a:spAutoFit/>
          </a:bodyPr>
          <a:lstStyle/>
          <a:p>
            <a:pPr marL="0" lvl="0" indent="0" algn="ctr">
              <a:lnSpc>
                <a:spcPts val="8640"/>
              </a:lnSpc>
            </a:pPr>
            <a:r>
              <a:rPr lang="en-US" sz="7200">
                <a:solidFill>
                  <a:srgbClr val="000000"/>
                </a:solidFill>
                <a:latin typeface="Lato Bold"/>
              </a:rPr>
              <a:t>DATA VIZ</a:t>
            </a:r>
          </a:p>
        </p:txBody>
      </p:sp>
      <p:sp>
        <p:nvSpPr>
          <p:cNvPr id="4" name="TextBox 4"/>
          <p:cNvSpPr txBox="1"/>
          <p:nvPr/>
        </p:nvSpPr>
        <p:spPr>
          <a:xfrm>
            <a:off x="1365337" y="2106978"/>
            <a:ext cx="15557326" cy="1179810"/>
          </a:xfrm>
          <a:prstGeom prst="rect">
            <a:avLst/>
          </a:prstGeom>
        </p:spPr>
        <p:txBody>
          <a:bodyPr lIns="0" tIns="0" rIns="0" bIns="0" rtlCol="0" anchor="t">
            <a:spAutoFit/>
          </a:bodyPr>
          <a:lstStyle/>
          <a:p>
            <a:pPr marL="0" lvl="0" indent="0" algn="ctr">
              <a:lnSpc>
                <a:spcPts val="4550"/>
              </a:lnSpc>
            </a:pPr>
            <a:r>
              <a:rPr lang="fr-FR" sz="3500" dirty="0">
                <a:solidFill>
                  <a:srgbClr val="000000"/>
                </a:solidFill>
                <a:latin typeface="Monterchi"/>
              </a:rPr>
              <a:t>Simple bar plot </a:t>
            </a:r>
            <a:r>
              <a:rPr lang="fr-FR" sz="3500" dirty="0" err="1">
                <a:solidFill>
                  <a:srgbClr val="000000"/>
                </a:solidFill>
                <a:latin typeface="Monterchi"/>
              </a:rPr>
              <a:t>showcasing</a:t>
            </a:r>
            <a:r>
              <a:rPr lang="fr-FR" sz="3500" dirty="0">
                <a:solidFill>
                  <a:srgbClr val="000000"/>
                </a:solidFill>
                <a:latin typeface="Monterchi"/>
              </a:rPr>
              <a:t> the </a:t>
            </a:r>
            <a:r>
              <a:rPr lang="fr-FR" sz="3500" dirty="0" err="1">
                <a:solidFill>
                  <a:srgbClr val="000000"/>
                </a:solidFill>
                <a:latin typeface="Monterchi"/>
              </a:rPr>
              <a:t>mean</a:t>
            </a:r>
            <a:r>
              <a:rPr lang="fr-FR" sz="3500" dirty="0">
                <a:solidFill>
                  <a:srgbClr val="000000"/>
                </a:solidFill>
                <a:latin typeface="Monterchi"/>
              </a:rPr>
              <a:t> </a:t>
            </a:r>
            <a:r>
              <a:rPr lang="fr-FR" sz="3500" dirty="0" err="1">
                <a:solidFill>
                  <a:srgbClr val="000000"/>
                </a:solidFill>
                <a:latin typeface="Monterchi"/>
              </a:rPr>
              <a:t>price</a:t>
            </a:r>
            <a:r>
              <a:rPr lang="fr-FR" sz="3500" dirty="0">
                <a:solidFill>
                  <a:srgbClr val="000000"/>
                </a:solidFill>
                <a:latin typeface="Monterchi"/>
              </a:rPr>
              <a:t> per postal code </a:t>
            </a:r>
            <a:r>
              <a:rPr lang="fr-FR" sz="3500" dirty="0" err="1">
                <a:solidFill>
                  <a:srgbClr val="000000"/>
                </a:solidFill>
                <a:latin typeface="Monterchi"/>
              </a:rPr>
              <a:t>while</a:t>
            </a:r>
            <a:r>
              <a:rPr lang="fr-FR" sz="3500" dirty="0">
                <a:solidFill>
                  <a:srgbClr val="000000"/>
                </a:solidFill>
                <a:latin typeface="Monterchi"/>
              </a:rPr>
              <a:t> </a:t>
            </a:r>
            <a:r>
              <a:rPr lang="fr-FR" sz="3500" dirty="0" err="1">
                <a:solidFill>
                  <a:srgbClr val="000000"/>
                </a:solidFill>
                <a:latin typeface="Monterchi"/>
              </a:rPr>
              <a:t>also</a:t>
            </a:r>
            <a:r>
              <a:rPr lang="fr-FR" sz="3500" dirty="0">
                <a:solidFill>
                  <a:srgbClr val="000000"/>
                </a:solidFill>
                <a:latin typeface="Monterchi"/>
              </a:rPr>
              <a:t> </a:t>
            </a:r>
            <a:r>
              <a:rPr lang="fr-FR" sz="3500" dirty="0" err="1">
                <a:solidFill>
                  <a:srgbClr val="000000"/>
                </a:solidFill>
                <a:latin typeface="Monterchi"/>
              </a:rPr>
              <a:t>representing</a:t>
            </a:r>
            <a:r>
              <a:rPr lang="fr-FR" sz="3500" dirty="0">
                <a:solidFill>
                  <a:srgbClr val="000000"/>
                </a:solidFill>
                <a:latin typeface="Monterchi"/>
              </a:rPr>
              <a:t> the possible </a:t>
            </a:r>
            <a:r>
              <a:rPr lang="fr-FR" sz="3500" dirty="0" err="1">
                <a:solidFill>
                  <a:srgbClr val="000000"/>
                </a:solidFill>
                <a:latin typeface="Monterchi"/>
              </a:rPr>
              <a:t>error</a:t>
            </a:r>
            <a:r>
              <a:rPr lang="fr-FR" sz="3500" dirty="0">
                <a:solidFill>
                  <a:srgbClr val="000000"/>
                </a:solidFill>
                <a:latin typeface="Monterchi"/>
              </a:rPr>
              <a:t> of estimation in </a:t>
            </a:r>
            <a:r>
              <a:rPr lang="fr-FR" sz="3500" dirty="0" err="1">
                <a:solidFill>
                  <a:srgbClr val="000000"/>
                </a:solidFill>
                <a:latin typeface="Monterchi"/>
              </a:rPr>
              <a:t>price</a:t>
            </a:r>
            <a:r>
              <a:rPr lang="fr-FR" sz="3500" dirty="0">
                <a:solidFill>
                  <a:srgbClr val="000000"/>
                </a:solidFill>
                <a:latin typeface="Monterchi"/>
              </a:rPr>
              <a:t> </a:t>
            </a:r>
            <a:r>
              <a:rPr lang="fr-FR" sz="3500" dirty="0" err="1">
                <a:solidFill>
                  <a:srgbClr val="000000"/>
                </a:solidFill>
                <a:latin typeface="Monterchi"/>
              </a:rPr>
              <a:t>based</a:t>
            </a:r>
            <a:r>
              <a:rPr lang="fr-FR" sz="3500" dirty="0">
                <a:solidFill>
                  <a:srgbClr val="000000"/>
                </a:solidFill>
                <a:latin typeface="Monterchi"/>
              </a:rPr>
              <a:t> on postal code.</a:t>
            </a:r>
            <a:endParaRPr lang="en-US" sz="3500" dirty="0">
              <a:solidFill>
                <a:srgbClr val="000000"/>
              </a:solidFill>
              <a:latin typeface="Monterch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87413" y="3243994"/>
            <a:ext cx="6713174" cy="6448578"/>
          </a:xfrm>
          <a:custGeom>
            <a:avLst/>
            <a:gdLst/>
            <a:ahLst/>
            <a:cxnLst/>
            <a:rect l="l" t="t" r="r" b="b"/>
            <a:pathLst>
              <a:path w="6713174" h="6448578">
                <a:moveTo>
                  <a:pt x="0" y="0"/>
                </a:moveTo>
                <a:lnTo>
                  <a:pt x="6713174" y="0"/>
                </a:lnTo>
                <a:lnTo>
                  <a:pt x="6713174" y="6448578"/>
                </a:lnTo>
                <a:lnTo>
                  <a:pt x="0" y="6448578"/>
                </a:lnTo>
                <a:lnTo>
                  <a:pt x="0" y="0"/>
                </a:lnTo>
                <a:close/>
              </a:path>
            </a:pathLst>
          </a:custGeom>
          <a:blipFill>
            <a:blip r:embed="rId2"/>
            <a:stretch>
              <a:fillRect/>
            </a:stretch>
          </a:blipFill>
        </p:spPr>
      </p:sp>
      <p:sp>
        <p:nvSpPr>
          <p:cNvPr id="3" name="TextBox 3"/>
          <p:cNvSpPr txBox="1"/>
          <p:nvPr/>
        </p:nvSpPr>
        <p:spPr>
          <a:xfrm>
            <a:off x="1028700" y="481012"/>
            <a:ext cx="15557326" cy="1095375"/>
          </a:xfrm>
          <a:prstGeom prst="rect">
            <a:avLst/>
          </a:prstGeom>
        </p:spPr>
        <p:txBody>
          <a:bodyPr lIns="0" tIns="0" rIns="0" bIns="0" rtlCol="0" anchor="t">
            <a:spAutoFit/>
          </a:bodyPr>
          <a:lstStyle/>
          <a:p>
            <a:pPr marL="0" lvl="0" indent="0" algn="ctr">
              <a:lnSpc>
                <a:spcPts val="8640"/>
              </a:lnSpc>
            </a:pPr>
            <a:r>
              <a:rPr lang="en-US" sz="7200">
                <a:solidFill>
                  <a:srgbClr val="000000"/>
                </a:solidFill>
                <a:latin typeface="Lato Bold"/>
              </a:rPr>
              <a:t>DATA VIZ</a:t>
            </a:r>
          </a:p>
        </p:txBody>
      </p:sp>
      <p:sp>
        <p:nvSpPr>
          <p:cNvPr id="4" name="TextBox 4"/>
          <p:cNvSpPr txBox="1"/>
          <p:nvPr/>
        </p:nvSpPr>
        <p:spPr>
          <a:xfrm>
            <a:off x="1028700" y="1832341"/>
            <a:ext cx="15557326" cy="1127125"/>
          </a:xfrm>
          <a:prstGeom prst="rect">
            <a:avLst/>
          </a:prstGeom>
        </p:spPr>
        <p:txBody>
          <a:bodyPr lIns="0" tIns="0" rIns="0" bIns="0" rtlCol="0" anchor="t">
            <a:spAutoFit/>
          </a:bodyPr>
          <a:lstStyle/>
          <a:p>
            <a:pPr marL="0" lvl="0" indent="0" algn="ctr">
              <a:lnSpc>
                <a:spcPts val="4550"/>
              </a:lnSpc>
            </a:pPr>
            <a:r>
              <a:rPr lang="en-US" sz="3500">
                <a:solidFill>
                  <a:srgbClr val="000000"/>
                </a:solidFill>
                <a:latin typeface="Monterchi"/>
              </a:rPr>
              <a:t>Choropleth map of the region of Liège, with the regions having the highest average prices highlighted in dark colors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65337" y="1028700"/>
            <a:ext cx="15557326" cy="1095375"/>
          </a:xfrm>
          <a:prstGeom prst="rect">
            <a:avLst/>
          </a:prstGeom>
        </p:spPr>
        <p:txBody>
          <a:bodyPr lIns="0" tIns="0" rIns="0" bIns="0" rtlCol="0" anchor="t">
            <a:spAutoFit/>
          </a:bodyPr>
          <a:lstStyle/>
          <a:p>
            <a:pPr marL="0" lvl="0" indent="0" algn="ctr">
              <a:lnSpc>
                <a:spcPts val="8640"/>
              </a:lnSpc>
            </a:pPr>
            <a:r>
              <a:rPr lang="en-US" sz="7200">
                <a:solidFill>
                  <a:srgbClr val="000000"/>
                </a:solidFill>
                <a:latin typeface="Lato Bold"/>
              </a:rPr>
              <a:t>Machine Learning Model</a:t>
            </a:r>
          </a:p>
        </p:txBody>
      </p:sp>
      <p:sp>
        <p:nvSpPr>
          <p:cNvPr id="3" name="TextBox 3"/>
          <p:cNvSpPr txBox="1"/>
          <p:nvPr/>
        </p:nvSpPr>
        <p:spPr>
          <a:xfrm>
            <a:off x="1387108" y="3924300"/>
            <a:ext cx="15557326" cy="3413125"/>
          </a:xfrm>
          <a:prstGeom prst="rect">
            <a:avLst/>
          </a:prstGeom>
        </p:spPr>
        <p:txBody>
          <a:bodyPr lIns="0" tIns="0" rIns="0" bIns="0" rtlCol="0" anchor="t">
            <a:spAutoFit/>
          </a:bodyPr>
          <a:lstStyle/>
          <a:p>
            <a:pPr algn="ctr">
              <a:lnSpc>
                <a:spcPts val="4550"/>
              </a:lnSpc>
            </a:pPr>
            <a:r>
              <a:rPr lang="en-US" sz="3500" dirty="0">
                <a:solidFill>
                  <a:srgbClr val="000000"/>
                </a:solidFill>
                <a:latin typeface="Monterchi"/>
              </a:rPr>
              <a:t>The prediction task in this project involves using regression to predict student housing rent prices in Liège. Regression is a supervised learning technique that aims to predict a continuous numerical value, in our case, the price of rent. The regression model is trained on a dataset of known prices gathered from the previous step and corresponding features, and then used to make predictions on the average price on each of the popular locations (</a:t>
            </a:r>
            <a:r>
              <a:rPr lang="en-US" sz="3500" dirty="0" err="1">
                <a:solidFill>
                  <a:srgbClr val="000000"/>
                </a:solidFill>
                <a:latin typeface="Monterchi"/>
              </a:rPr>
              <a:t>zipcodes</a:t>
            </a:r>
            <a:r>
              <a:rPr lang="en-US" sz="3500" dirty="0">
                <a:solidFill>
                  <a:srgbClr val="000000"/>
                </a:solidFill>
                <a:latin typeface="Monterchi"/>
              </a:rPr>
              <a:t>) for student housing</a:t>
            </a:r>
          </a:p>
          <a:p>
            <a:pPr marL="0" lvl="0" indent="0" algn="ctr">
              <a:lnSpc>
                <a:spcPts val="4550"/>
              </a:lnSpc>
            </a:pPr>
            <a:endParaRPr lang="en-US" sz="3500" dirty="0">
              <a:solidFill>
                <a:srgbClr val="000000"/>
              </a:solidFill>
              <a:latin typeface="Monterch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481</Words>
  <Application>Microsoft Office PowerPoint</Application>
  <PresentationFormat>Custom</PresentationFormat>
  <Paragraphs>29</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Monterchi</vt:lpstr>
      <vt:lpstr>Lato Bold</vt:lpstr>
      <vt:lpstr>Monterchi Bold</vt:lpstr>
      <vt:lpstr>Arial</vt:lpstr>
      <vt:lpstr>Lato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Rent Prediction by Zip Code</dc:title>
  <dc:creator>Bzi Amine</dc:creator>
  <cp:lastModifiedBy>Bzi Amine</cp:lastModifiedBy>
  <cp:revision>3</cp:revision>
  <dcterms:created xsi:type="dcterms:W3CDTF">2006-08-16T00:00:00Z</dcterms:created>
  <dcterms:modified xsi:type="dcterms:W3CDTF">2023-06-05T19:24:50Z</dcterms:modified>
  <dc:identifier>DAFk7nwXmzc</dc:identifier>
</cp:coreProperties>
</file>